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66" r:id="rId4"/>
    <p:sldId id="263" r:id="rId5"/>
    <p:sldId id="272" r:id="rId6"/>
    <p:sldId id="275" r:id="rId7"/>
    <p:sldId id="274" r:id="rId8"/>
    <p:sldId id="297" r:id="rId9"/>
    <p:sldId id="295" r:id="rId10"/>
    <p:sldId id="296" r:id="rId11"/>
    <p:sldId id="294" r:id="rId12"/>
    <p:sldId id="282" r:id="rId13"/>
    <p:sldId id="276" r:id="rId14"/>
    <p:sldId id="284" r:id="rId15"/>
    <p:sldId id="285" r:id="rId16"/>
    <p:sldId id="288" r:id="rId17"/>
    <p:sldId id="287" r:id="rId18"/>
    <p:sldId id="281" r:id="rId19"/>
    <p:sldId id="280" r:id="rId20"/>
    <p:sldId id="29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강산" initials="이" lastIdx="2" clrIdx="0">
    <p:extLst>
      <p:ext uri="{19B8F6BF-5375-455C-9EA6-DF929625EA0E}">
        <p15:presenceInfo xmlns:p15="http://schemas.microsoft.com/office/powerpoint/2012/main" userId="S::2084025@pcu.ac.kr::ed40cc96-4bfe-49f4-a9cc-dc84baf422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232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0T10:25:43.88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11-20T10:25:48.979" idx="2">
    <p:pos x="146" y="146"/>
    <p:text>ㅁㄴㅇㄹㄴㅁㅇㄹ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94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84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6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0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6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53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5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9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6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5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B009-657C-4B6B-93A7-FB788801DCF3}" type="datetimeFigureOut">
              <a:rPr lang="ko-KR" altLang="en-US" smtClean="0"/>
              <a:t>2020. 11. 20.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BFC1-002F-42F6-94F9-284944239E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46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4162F1-CD35-4426-9C2A-6B15412EFB46}"/>
              </a:ext>
            </a:extLst>
          </p:cNvPr>
          <p:cNvSpPr txBox="1"/>
          <p:nvPr/>
        </p:nvSpPr>
        <p:spPr>
          <a:xfrm>
            <a:off x="1498860" y="1110761"/>
            <a:ext cx="9615340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dirty="0"/>
              <a:t>Microservices Architecture</a:t>
            </a:r>
          </a:p>
          <a:p>
            <a:pPr algn="ctr">
              <a:lnSpc>
                <a:spcPct val="150000"/>
              </a:lnSpc>
            </a:pPr>
            <a:r>
              <a:rPr lang="en-US" altLang="ko-KR" sz="6000" dirty="0"/>
              <a:t>Open Banking API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6C971-E142-4936-8E5C-57C6BB56BD70}"/>
              </a:ext>
            </a:extLst>
          </p:cNvPr>
          <p:cNvSpPr txBox="1"/>
          <p:nvPr/>
        </p:nvSpPr>
        <p:spPr>
          <a:xfrm>
            <a:off x="4553146" y="4565529"/>
            <a:ext cx="3506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/>
              <a:t>장원익</a:t>
            </a:r>
            <a:endParaRPr lang="en-US" altLang="ko-KR" sz="2800" dirty="0"/>
          </a:p>
          <a:p>
            <a:pPr algn="ctr"/>
            <a:r>
              <a:rPr lang="en-US" altLang="ko-KR" sz="2800" dirty="0"/>
              <a:t>Cyber Security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88D77F-E485-4031-975A-7F3A9ABBAB42}"/>
              </a:ext>
            </a:extLst>
          </p:cNvPr>
          <p:cNvSpPr/>
          <p:nvPr/>
        </p:nvSpPr>
        <p:spPr>
          <a:xfrm>
            <a:off x="5984448" y="5519636"/>
            <a:ext cx="644165" cy="320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LOCS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7418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8577A6-542B-0E4C-90EE-BA3F08FF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56" y="1002045"/>
            <a:ext cx="7772688" cy="47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C52163-36E6-744E-BE62-37EE47FD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19" y="1301576"/>
            <a:ext cx="6553561" cy="51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6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28626-B0F7-452C-A6B9-913B61190A9C}"/>
              </a:ext>
            </a:extLst>
          </p:cNvPr>
          <p:cNvSpPr txBox="1"/>
          <p:nvPr/>
        </p:nvSpPr>
        <p:spPr>
          <a:xfrm>
            <a:off x="790576" y="2577870"/>
            <a:ext cx="9558779" cy="168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3.</a:t>
            </a:r>
            <a:r>
              <a:rPr lang="ko-KR" altLang="en-US" sz="4400" dirty="0"/>
              <a:t> </a:t>
            </a:r>
            <a:r>
              <a:rPr lang="en-US" altLang="ko-KR" sz="4400" dirty="0" err="1"/>
              <a:t>FinX</a:t>
            </a:r>
            <a:r>
              <a:rPr lang="en-US" altLang="ko-KR" sz="4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OPEN Banking API 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7D368-21DD-42A2-9EFE-6BDE325B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0"/>
            <a:ext cx="390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4391025" y="390034"/>
            <a:ext cx="530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Technologies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97C4A4-9836-4550-B6F1-CD9DC9A7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191116"/>
            <a:ext cx="10172700" cy="52768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3E08CB5-9BFE-2C46-84AE-4C5DCEDDF3A5}"/>
              </a:ext>
            </a:extLst>
          </p:cNvPr>
          <p:cNvSpPr/>
          <p:nvPr/>
        </p:nvSpPr>
        <p:spPr>
          <a:xfrm>
            <a:off x="4991100" y="4267691"/>
            <a:ext cx="647700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481DB2-FCE8-2741-95DF-6B853A8BFB88}"/>
              </a:ext>
            </a:extLst>
          </p:cNvPr>
          <p:cNvSpPr/>
          <p:nvPr/>
        </p:nvSpPr>
        <p:spPr>
          <a:xfrm>
            <a:off x="8229600" y="1981690"/>
            <a:ext cx="781050" cy="818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A23798-6930-B94C-9DE5-BEF7CEBB0BCE}"/>
              </a:ext>
            </a:extLst>
          </p:cNvPr>
          <p:cNvSpPr/>
          <p:nvPr/>
        </p:nvSpPr>
        <p:spPr>
          <a:xfrm>
            <a:off x="7839075" y="2549164"/>
            <a:ext cx="781050" cy="344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809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685800" y="390034"/>
            <a:ext cx="1163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서비스 목적 및 방식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B36D2-4E7D-46E8-A030-F7AC22C78792}"/>
              </a:ext>
            </a:extLst>
          </p:cNvPr>
          <p:cNvSpPr txBox="1"/>
          <p:nvPr/>
        </p:nvSpPr>
        <p:spPr>
          <a:xfrm>
            <a:off x="747712" y="1560027"/>
            <a:ext cx="10696575" cy="3737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 목적</a:t>
            </a:r>
            <a:r>
              <a:rPr lang="ko-KR" altLang="en-US" sz="2000" dirty="0"/>
              <a:t> 이 서비스의 목적은 자동화 결제 서비스가 자주 이루어지는 현대에 예상치 못한 지출에 대비하지 못하여 교통 대금이 미납되거나 공과금이 미납되는 것을 방지하고자 하여 개발하게 되었습니다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입</a:t>
            </a:r>
            <a:r>
              <a:rPr lang="en-US" altLang="ko-KR" sz="2000" dirty="0"/>
              <a:t>/</a:t>
            </a:r>
            <a:r>
              <a:rPr lang="ko-KR" altLang="en-US" sz="2000" dirty="0"/>
              <a:t>출금 내역을 분석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고정 지출로 판단되는 내역을 자동으로 고정 지출로 등록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 가능 금액 </a:t>
            </a:r>
            <a:r>
              <a:rPr lang="en-US" altLang="ko-KR" sz="2000" dirty="0"/>
              <a:t>(</a:t>
            </a:r>
            <a:r>
              <a:rPr lang="ko-KR" altLang="en-US" sz="2000" dirty="0"/>
              <a:t>현재 잔고 </a:t>
            </a:r>
            <a:r>
              <a:rPr lang="en-US" altLang="ko-KR" sz="2000" dirty="0"/>
              <a:t>–</a:t>
            </a:r>
            <a:r>
              <a:rPr lang="ko-KR" altLang="en-US" sz="2000" dirty="0"/>
              <a:t> 고정 지출</a:t>
            </a:r>
            <a:r>
              <a:rPr lang="en-US" altLang="ko-KR" sz="2000" dirty="0"/>
              <a:t>)</a:t>
            </a:r>
            <a:r>
              <a:rPr lang="ko-KR" altLang="en-US" sz="2000" dirty="0"/>
              <a:t> 을 눈에 보기 쉽게 보여줌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교통 대금</a:t>
            </a:r>
            <a:r>
              <a:rPr lang="en-US" altLang="ko-KR" sz="2000" dirty="0"/>
              <a:t>,</a:t>
            </a:r>
            <a:r>
              <a:rPr lang="ko-KR" altLang="en-US" sz="2000" dirty="0"/>
              <a:t> 공과금이 미납될 상황에 잔여 계좌에서 긴급 출금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6204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685800" y="390034"/>
            <a:ext cx="1163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컨텐츠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B36D2-4E7D-46E8-A030-F7AC22C78792}"/>
              </a:ext>
            </a:extLst>
          </p:cNvPr>
          <p:cNvSpPr txBox="1"/>
          <p:nvPr/>
        </p:nvSpPr>
        <p:spPr>
          <a:xfrm>
            <a:off x="747712" y="1561277"/>
            <a:ext cx="10696575" cy="3735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로그인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로그아웃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회원가입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계좌 목록 조회</a:t>
            </a:r>
            <a:r>
              <a:rPr lang="en-US" altLang="ko-KR" sz="2000" dirty="0"/>
              <a:t> </a:t>
            </a:r>
            <a:r>
              <a:rPr lang="ko-KR" altLang="en-US" sz="2000" dirty="0"/>
              <a:t>및 잔액 조회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고정 지출 분석 </a:t>
            </a:r>
            <a:r>
              <a:rPr lang="en-US" altLang="ko-KR" sz="2000" dirty="0"/>
              <a:t>(</a:t>
            </a:r>
            <a:r>
              <a:rPr lang="ko-KR" altLang="en-US" sz="2000" dirty="0"/>
              <a:t>최근 </a:t>
            </a:r>
            <a:r>
              <a:rPr lang="en-US" altLang="ko-KR" sz="2000" dirty="0"/>
              <a:t>3</a:t>
            </a:r>
            <a:r>
              <a:rPr lang="ko-KR" altLang="en-US" sz="2000" dirty="0"/>
              <a:t>개월간의 데이터를 이용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입</a:t>
            </a:r>
            <a:r>
              <a:rPr lang="en-US" altLang="ko-KR" sz="2000" dirty="0"/>
              <a:t>/</a:t>
            </a:r>
            <a:r>
              <a:rPr lang="ko-KR" altLang="en-US" sz="2000" dirty="0"/>
              <a:t>출금 내역 조회 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고정 지출 목록 조회 </a:t>
            </a:r>
            <a:r>
              <a:rPr lang="en-US" altLang="ko-KR" sz="2000" dirty="0"/>
              <a:t>/</a:t>
            </a:r>
            <a:r>
              <a:rPr lang="ko-KR" altLang="en-US" sz="2000" dirty="0"/>
              <a:t> 등록 </a:t>
            </a:r>
            <a:r>
              <a:rPr lang="en-US" altLang="ko-KR" sz="2000" dirty="0"/>
              <a:t>/</a:t>
            </a:r>
            <a:r>
              <a:rPr lang="ko-KR" altLang="en-US" sz="2000" dirty="0"/>
              <a:t>삭제 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교통 대금 자동 송금 </a:t>
            </a:r>
            <a:r>
              <a:rPr lang="en-US" altLang="ko-KR" sz="2000" dirty="0"/>
              <a:t>(</a:t>
            </a:r>
            <a:r>
              <a:rPr lang="ko-KR" altLang="en-US" sz="2000" dirty="0"/>
              <a:t>예정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83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B0D8FE6-BEAD-4377-9A7A-3A8DBCEE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3000375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49D3AA-EC77-444B-8254-45BA60C6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49" y="0"/>
            <a:ext cx="3000376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752163-938B-449D-8E71-104F0B610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99" y="0"/>
            <a:ext cx="3150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7D499BC-C35D-48CD-9CBC-A372AC23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6" y="0"/>
            <a:ext cx="3295650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C41D79-FA23-47B6-8861-3A856DC0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6" y="0"/>
            <a:ext cx="329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6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3495675" y="819151"/>
            <a:ext cx="720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Microservice Architecture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1E923D-232A-4F02-B7B9-1292481B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647824"/>
            <a:ext cx="10144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4295775" y="523876"/>
            <a:ext cx="5305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Deploy Structure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B6B70-C186-4143-9649-2F4A2589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09699"/>
            <a:ext cx="101536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막힌 원호 103">
            <a:extLst>
              <a:ext uri="{FF2B5EF4-FFF2-40B4-BE49-F238E27FC236}">
                <a16:creationId xmlns:a16="http://schemas.microsoft.com/office/drawing/2014/main" id="{9F7FA661-C5EB-46D0-BCC1-FDF978AF2215}"/>
              </a:ext>
            </a:extLst>
          </p:cNvPr>
          <p:cNvSpPr/>
          <p:nvPr/>
        </p:nvSpPr>
        <p:spPr>
          <a:xfrm rot="5400000">
            <a:off x="-3314700" y="390525"/>
            <a:ext cx="7981950" cy="6076950"/>
          </a:xfrm>
          <a:prstGeom prst="blockArc">
            <a:avLst>
              <a:gd name="adj1" fmla="val 10800000"/>
              <a:gd name="adj2" fmla="val 0"/>
              <a:gd name="adj3" fmla="val 20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C2B9E8A-1D4C-4198-9838-91C898F81DC6}"/>
              </a:ext>
            </a:extLst>
          </p:cNvPr>
          <p:cNvSpPr/>
          <p:nvPr/>
        </p:nvSpPr>
        <p:spPr>
          <a:xfrm>
            <a:off x="2128838" y="66675"/>
            <a:ext cx="1104900" cy="1104900"/>
          </a:xfrm>
          <a:prstGeom prst="ellipse">
            <a:avLst/>
          </a:prstGeom>
          <a:solidFill>
            <a:srgbClr val="4B2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E47806B-0479-47AE-A0F1-2317A9A09E51}"/>
              </a:ext>
            </a:extLst>
          </p:cNvPr>
          <p:cNvSpPr/>
          <p:nvPr/>
        </p:nvSpPr>
        <p:spPr>
          <a:xfrm>
            <a:off x="2828926" y="1419225"/>
            <a:ext cx="1104900" cy="1104900"/>
          </a:xfrm>
          <a:prstGeom prst="ellipse">
            <a:avLst/>
          </a:prstGeom>
          <a:solidFill>
            <a:srgbClr val="C64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E41B685-7B28-4CD1-9419-0A5DBA0D8304}"/>
              </a:ext>
            </a:extLst>
          </p:cNvPr>
          <p:cNvSpPr/>
          <p:nvPr/>
        </p:nvSpPr>
        <p:spPr>
          <a:xfrm>
            <a:off x="2824163" y="4333875"/>
            <a:ext cx="1104900" cy="11049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79690CB-4642-4A43-8FA5-C3A7A426CA87}"/>
              </a:ext>
            </a:extLst>
          </p:cNvPr>
          <p:cNvSpPr/>
          <p:nvPr/>
        </p:nvSpPr>
        <p:spPr>
          <a:xfrm>
            <a:off x="2128838" y="5686425"/>
            <a:ext cx="1104900" cy="1104900"/>
          </a:xfrm>
          <a:prstGeom prst="ellipse">
            <a:avLst/>
          </a:prstGeom>
          <a:solidFill>
            <a:srgbClr val="F59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3E68BE9D-CDC2-4425-A4FA-C2F00A895AAB}"/>
              </a:ext>
            </a:extLst>
          </p:cNvPr>
          <p:cNvSpPr/>
          <p:nvPr/>
        </p:nvSpPr>
        <p:spPr>
          <a:xfrm>
            <a:off x="3233738" y="2857500"/>
            <a:ext cx="1104900" cy="1104900"/>
          </a:xfrm>
          <a:prstGeom prst="ellipse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6585DA4E-BB6A-453D-B85F-9BD3A6779416}"/>
              </a:ext>
            </a:extLst>
          </p:cNvPr>
          <p:cNvSpPr/>
          <p:nvPr/>
        </p:nvSpPr>
        <p:spPr>
          <a:xfrm>
            <a:off x="2205038" y="142875"/>
            <a:ext cx="952500" cy="9525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3E3C9133-5901-49B3-9F7F-CC8129DFC93E}"/>
              </a:ext>
            </a:extLst>
          </p:cNvPr>
          <p:cNvSpPr/>
          <p:nvPr/>
        </p:nvSpPr>
        <p:spPr>
          <a:xfrm>
            <a:off x="2900363" y="1495425"/>
            <a:ext cx="952500" cy="9525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45485C58-CBFA-4409-8D9D-06A08FAE5151}"/>
              </a:ext>
            </a:extLst>
          </p:cNvPr>
          <p:cNvSpPr/>
          <p:nvPr/>
        </p:nvSpPr>
        <p:spPr>
          <a:xfrm>
            <a:off x="3309938" y="2933700"/>
            <a:ext cx="952500" cy="9525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D667036-B43B-4021-8CBA-E2CBDAE66CB7}"/>
              </a:ext>
            </a:extLst>
          </p:cNvPr>
          <p:cNvSpPr/>
          <p:nvPr/>
        </p:nvSpPr>
        <p:spPr>
          <a:xfrm>
            <a:off x="2900363" y="4410075"/>
            <a:ext cx="952500" cy="9525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3813E9AB-F927-4A3C-8D7F-D0546662F0E7}"/>
              </a:ext>
            </a:extLst>
          </p:cNvPr>
          <p:cNvSpPr/>
          <p:nvPr/>
        </p:nvSpPr>
        <p:spPr>
          <a:xfrm>
            <a:off x="2205038" y="5767388"/>
            <a:ext cx="952500" cy="952500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래픽 129" descr="클립보드">
            <a:extLst>
              <a:ext uri="{FF2B5EF4-FFF2-40B4-BE49-F238E27FC236}">
                <a16:creationId xmlns:a16="http://schemas.microsoft.com/office/drawing/2014/main" id="{969FAE62-3ECE-4979-9BDC-9F1E906B8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3151" y="252413"/>
            <a:ext cx="714374" cy="714374"/>
          </a:xfrm>
          <a:prstGeom prst="rect">
            <a:avLst/>
          </a:prstGeom>
        </p:spPr>
      </p:pic>
      <p:pic>
        <p:nvPicPr>
          <p:cNvPr id="132" name="그래픽 131" descr="UI UX">
            <a:extLst>
              <a:ext uri="{FF2B5EF4-FFF2-40B4-BE49-F238E27FC236}">
                <a16:creationId xmlns:a16="http://schemas.microsoft.com/office/drawing/2014/main" id="{F80F9513-6C1B-4376-93D4-6AD789754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9901" y="1628775"/>
            <a:ext cx="762000" cy="762000"/>
          </a:xfrm>
          <a:prstGeom prst="rect">
            <a:avLst/>
          </a:prstGeom>
        </p:spPr>
      </p:pic>
      <p:pic>
        <p:nvPicPr>
          <p:cNvPr id="134" name="그래픽 133" descr="원형 차트가 있는 프레젠테이션">
            <a:extLst>
              <a:ext uri="{FF2B5EF4-FFF2-40B4-BE49-F238E27FC236}">
                <a16:creationId xmlns:a16="http://schemas.microsoft.com/office/drawing/2014/main" id="{B2057A29-FAF1-4FF2-96F1-C2162C3A8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1956" y="4535904"/>
            <a:ext cx="689811" cy="689811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EC511591-C84B-4461-B1F0-DEE1D0E5A0EB}"/>
              </a:ext>
            </a:extLst>
          </p:cNvPr>
          <p:cNvSpPr txBox="1"/>
          <p:nvPr/>
        </p:nvSpPr>
        <p:spPr>
          <a:xfrm>
            <a:off x="6142127" y="709791"/>
            <a:ext cx="26924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01. </a:t>
            </a:r>
            <a:r>
              <a:rPr lang="en-US" altLang="ko-KR" sz="4000" b="1" dirty="0">
                <a:solidFill>
                  <a:schemeClr val="tx1">
                    <a:lumMod val="95000"/>
                  </a:schemeClr>
                </a:solidFill>
              </a:rPr>
              <a:t>MSA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Microservices Architecture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CF89B48-F1DC-4335-982C-E8061F4CD8A9}"/>
              </a:ext>
            </a:extLst>
          </p:cNvPr>
          <p:cNvSpPr txBox="1"/>
          <p:nvPr/>
        </p:nvSpPr>
        <p:spPr>
          <a:xfrm>
            <a:off x="6186178" y="3990041"/>
            <a:ext cx="208281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03. </a:t>
            </a:r>
            <a:r>
              <a:rPr lang="en-US" altLang="ko-KR" sz="4000" b="1" dirty="0"/>
              <a:t>Fintech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olidFill>
                  <a:schemeClr val="tx1">
                    <a:lumMod val="85000"/>
                  </a:schemeClr>
                </a:solidFill>
              </a:rPr>
              <a:t>Open Banking API</a:t>
            </a:r>
            <a:endParaRPr lang="ko-KR" alt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C0FC29E-09DE-4C51-9760-7EE8BEBC5E02}"/>
              </a:ext>
            </a:extLst>
          </p:cNvPr>
          <p:cNvSpPr txBox="1"/>
          <p:nvPr/>
        </p:nvSpPr>
        <p:spPr>
          <a:xfrm>
            <a:off x="222149" y="3072199"/>
            <a:ext cx="288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</a:rPr>
              <a:t>Technologies</a:t>
            </a:r>
            <a:endParaRPr lang="ko-KR" altLang="en-US" sz="3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D5B7EC0-ED03-4DCF-BA7D-308FF654279E}"/>
              </a:ext>
            </a:extLst>
          </p:cNvPr>
          <p:cNvSpPr/>
          <p:nvPr/>
        </p:nvSpPr>
        <p:spPr>
          <a:xfrm>
            <a:off x="447674" y="-922421"/>
            <a:ext cx="1998747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95C1EDF2-EA70-4F84-B839-6F8A50BE77E2}"/>
              </a:ext>
            </a:extLst>
          </p:cNvPr>
          <p:cNvSpPr/>
          <p:nvPr/>
        </p:nvSpPr>
        <p:spPr>
          <a:xfrm>
            <a:off x="447673" y="6866021"/>
            <a:ext cx="1998747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클립보드">
            <a:extLst>
              <a:ext uri="{FF2B5EF4-FFF2-40B4-BE49-F238E27FC236}">
                <a16:creationId xmlns:a16="http://schemas.microsoft.com/office/drawing/2014/main" id="{A3BAB1B1-E678-4778-B7C4-BCB3F237E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1" y="3052763"/>
            <a:ext cx="714374" cy="714374"/>
          </a:xfrm>
          <a:prstGeom prst="rect">
            <a:avLst/>
          </a:prstGeom>
        </p:spPr>
      </p:pic>
      <p:pic>
        <p:nvPicPr>
          <p:cNvPr id="3" name="그래픽 2" descr="UI UX">
            <a:extLst>
              <a:ext uri="{FF2B5EF4-FFF2-40B4-BE49-F238E27FC236}">
                <a16:creationId xmlns:a16="http://schemas.microsoft.com/office/drawing/2014/main" id="{9AA8843D-C1AB-47AC-97F0-BA19AD90C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8382" y="5883703"/>
            <a:ext cx="762000" cy="76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659B50-3406-4051-AB89-77859969D089}"/>
              </a:ext>
            </a:extLst>
          </p:cNvPr>
          <p:cNvCxnSpPr>
            <a:cxnSpLocks/>
          </p:cNvCxnSpPr>
          <p:nvPr/>
        </p:nvCxnSpPr>
        <p:spPr>
          <a:xfrm>
            <a:off x="5328137" y="3412217"/>
            <a:ext cx="4676776" cy="11534"/>
          </a:xfrm>
          <a:prstGeom prst="line">
            <a:avLst/>
          </a:prstGeom>
          <a:ln w="28575">
            <a:solidFill>
              <a:schemeClr val="dk1">
                <a:alpha val="34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EE7DCA-57BA-BF4B-A797-C70571932734}"/>
              </a:ext>
            </a:extLst>
          </p:cNvPr>
          <p:cNvSpPr txBox="1"/>
          <p:nvPr/>
        </p:nvSpPr>
        <p:spPr>
          <a:xfrm>
            <a:off x="6186178" y="2441257"/>
            <a:ext cx="342728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</a:schemeClr>
                </a:solidFill>
              </a:rPr>
              <a:t>02. </a:t>
            </a:r>
            <a:r>
              <a:rPr lang="en-US" altLang="ko-KR" sz="4000" b="1" dirty="0">
                <a:solidFill>
                  <a:schemeClr val="tx1">
                    <a:lumMod val="95000"/>
                  </a:schemeClr>
                </a:solidFill>
              </a:rPr>
              <a:t>OAuth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 err="1">
                <a:solidFill>
                  <a:schemeClr val="tx1">
                    <a:lumMod val="75000"/>
                  </a:schemeClr>
                </a:solidFill>
              </a:rPr>
              <a:t>Jwt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Token based </a:t>
            </a:r>
            <a:r>
              <a:rPr lang="en-US" altLang="ko-KR" dirty="0" err="1">
                <a:solidFill>
                  <a:schemeClr val="tx1">
                    <a:lumMod val="75000"/>
                  </a:schemeClr>
                </a:solidFill>
              </a:rPr>
              <a:t>Oauth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framework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7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20-11-20-10-29-25" descr="KakaoTalk_Video_2020-11-20-10-29-25">
            <a:hlinkClick r:id="" action="ppaction://media"/>
            <a:extLst>
              <a:ext uri="{FF2B5EF4-FFF2-40B4-BE49-F238E27FC236}">
                <a16:creationId xmlns:a16="http://schemas.microsoft.com/office/drawing/2014/main" id="{D7F1153F-4077-9D43-9DED-F5432E4C3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81000"/>
            <a:ext cx="1117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28626-B0F7-452C-A6B9-913B61190A9C}"/>
              </a:ext>
            </a:extLst>
          </p:cNvPr>
          <p:cNvSpPr txBox="1"/>
          <p:nvPr/>
        </p:nvSpPr>
        <p:spPr>
          <a:xfrm>
            <a:off x="409576" y="418609"/>
            <a:ext cx="1108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전통적인 </a:t>
            </a:r>
            <a:r>
              <a:rPr lang="en-US" altLang="ko-KR" sz="4000" dirty="0"/>
              <a:t>“Monolith </a:t>
            </a:r>
            <a:r>
              <a:rPr lang="ko-KR" altLang="en-US" sz="4000" dirty="0"/>
              <a:t>앱</a:t>
            </a:r>
            <a:r>
              <a:rPr lang="en-US" altLang="ko-KR" sz="4000" dirty="0"/>
              <a:t>“ </a:t>
            </a:r>
            <a:r>
              <a:rPr lang="ko-KR" altLang="en-US" sz="4000" dirty="0"/>
              <a:t>개발 배포 및 아키텍처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8F729-7320-4838-B56A-7E90229A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44546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3" b="89981" l="9877" r="89918">
                        <a14:foregroundMark x1="34156" y1="27168" x2="34156" y2="27168"/>
                        <a14:foregroundMark x1="51646" y1="25819" x2="51646" y2="25819"/>
                        <a14:foregroundMark x1="73457" y1="28902" x2="73457" y2="28902"/>
                        <a14:foregroundMark x1="71399" y1="51252" x2="71399" y2="51252"/>
                        <a14:foregroundMark x1="58642" y1="53757" x2="58642" y2="53757"/>
                        <a14:foregroundMark x1="38683" y1="53179" x2="38683" y2="53179"/>
                        <a14:foregroundMark x1="20782" y1="56455" x2="20782" y2="56455"/>
                        <a14:foregroundMark x1="21399" y1="75530" x2="21399" y2="75530"/>
                        <a14:foregroundMark x1="38683" y1="75915" x2="38683" y2="75915"/>
                        <a14:foregroundMark x1="56379" y1="77842" x2="56379" y2="77842"/>
                        <a14:foregroundMark x1="73663" y1="78420" x2="73663" y2="78420"/>
                        <a14:foregroundMark x1="34568" y1="7707" x2="34568" y2="7707"/>
                        <a14:foregroundMark x1="37243" y1="8092" x2="37243" y2="8092"/>
                        <a14:foregroundMark x1="46502" y1="7900" x2="46502" y2="7900"/>
                        <a14:foregroundMark x1="49588" y1="7514" x2="49588" y2="7514"/>
                        <a14:foregroundMark x1="46708" y1="12524" x2="46708" y2="12524"/>
                        <a14:foregroundMark x1="47325" y1="14644" x2="47325" y2="14644"/>
                        <a14:foregroundMark x1="55144" y1="6936" x2="55144" y2="6936"/>
                        <a14:foregroundMark x1="59877" y1="8671" x2="59877" y2="8671"/>
                        <a14:foregroundMark x1="19547" y1="27938" x2="19547" y2="27938"/>
                        <a14:foregroundMark x1="45473" y1="10597" x2="45473" y2="10597"/>
                        <a14:foregroundMark x1="36831" y1="5973" x2="36831" y2="5973"/>
                        <a14:foregroundMark x1="39918" y1="6166" x2="39918" y2="6166"/>
                        <a14:foregroundMark x1="45267" y1="14836" x2="45267" y2="14836"/>
                        <a14:foregroundMark x1="46708" y1="14644" x2="46708" y2="14644"/>
                        <a14:foregroundMark x1="47119" y1="14644" x2="47119" y2="14644"/>
                        <a14:foregroundMark x1="47119" y1="14644" x2="47119" y2="14644"/>
                        <a14:foregroundMark x1="47119" y1="14836" x2="47119" y2="14836"/>
                        <a14:foregroundMark x1="47119" y1="14836" x2="47119" y2="14836"/>
                        <a14:foregroundMark x1="46708" y1="14451" x2="46708" y2="14451"/>
                        <a14:foregroundMark x1="46914" y1="14451" x2="47119" y2="14451"/>
                        <a14:foregroundMark x1="47119" y1="14451" x2="47119" y2="14451"/>
                        <a14:foregroundMark x1="47119" y1="14451" x2="47119" y2="14451"/>
                        <a14:foregroundMark x1="38066" y1="22351" x2="38066" y2="22351"/>
                        <a14:foregroundMark x1="52058" y1="21965" x2="52058" y2="21965"/>
                        <a14:foregroundMark x1="52263" y1="47206" x2="52263" y2="47206"/>
                        <a14:foregroundMark x1="48354" y1="47399" x2="48354" y2="47399"/>
                        <a14:foregroundMark x1="47942" y1="48170" x2="47942" y2="48170"/>
                        <a14:foregroundMark x1="56173" y1="83044" x2="56173" y2="83044"/>
                        <a14:foregroundMark x1="47119" y1="14836" x2="47119" y2="14836"/>
                        <a14:foregroundMark x1="47119" y1="14836" x2="47119" y2="14836"/>
                        <a14:foregroundMark x1="46708" y1="14836" x2="46708" y2="14836"/>
                        <a14:foregroundMark x1="46914" y1="14836" x2="46914" y2="14836"/>
                        <a14:foregroundMark x1="47737" y1="14836" x2="46914" y2="14836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905" y="1978817"/>
            <a:ext cx="3509769" cy="3748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B0F3A4-E067-400A-A0AF-25D1C2EC14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44546A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410074" y="1978817"/>
            <a:ext cx="3545192" cy="3748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3B6E42-AD93-47D5-9330-FD45E97CBD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05775" y="1978817"/>
            <a:ext cx="3133725" cy="3748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359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28626-B0F7-452C-A6B9-913B61190A9C}"/>
              </a:ext>
            </a:extLst>
          </p:cNvPr>
          <p:cNvSpPr txBox="1"/>
          <p:nvPr/>
        </p:nvSpPr>
        <p:spPr>
          <a:xfrm>
            <a:off x="575034" y="405351"/>
            <a:ext cx="8314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애플리케이션 비즈니스 로직의 진화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252E4-7CB0-4A35-BCD9-BDF8088E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6" b="90731" l="9820" r="89980">
                        <a14:foregroundMark x1="44289" y1="90909" x2="44289" y2="90909"/>
                        <a14:foregroundMark x1="27255" y1="11943" x2="27255" y2="11943"/>
                        <a14:foregroundMark x1="35271" y1="14260" x2="35271" y2="14260"/>
                        <a14:foregroundMark x1="44689" y1="12478" x2="44689" y2="12478"/>
                        <a14:foregroundMark x1="48697" y1="12478" x2="48697" y2="12478"/>
                        <a14:foregroundMark x1="54910" y1="12834" x2="54910" y2="12834"/>
                        <a14:foregroundMark x1="57715" y1="12834" x2="57715" y2="12834"/>
                        <a14:foregroundMark x1="57715" y1="8556" x2="57715" y2="8556"/>
                        <a14:foregroundMark x1="60721" y1="11408" x2="60721" y2="11408"/>
                        <a14:foregroundMark x1="64930" y1="11052" x2="64930" y2="110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819" y="2007910"/>
            <a:ext cx="2877490" cy="3235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CA3CBB-E155-42BB-AA7F-C32803E020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6979" y="1922185"/>
            <a:ext cx="3495675" cy="35903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31AA82-4679-4925-965A-415D75675E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78833" y="1922185"/>
            <a:ext cx="3113042" cy="3514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A97FBC-518F-4E08-ADA2-DA009E93C4E1}"/>
              </a:ext>
            </a:extLst>
          </p:cNvPr>
          <p:cNvSpPr txBox="1"/>
          <p:nvPr/>
        </p:nvSpPr>
        <p:spPr>
          <a:xfrm>
            <a:off x="2838449" y="5952124"/>
            <a:ext cx="684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애플리케이션 성장에 따른 민첩한 </a:t>
            </a:r>
            <a:r>
              <a:rPr lang="ko-KR" altLang="en-US"/>
              <a:t>배포 및 관리 시간의 변화</a:t>
            </a:r>
          </a:p>
        </p:txBody>
      </p:sp>
    </p:spTree>
    <p:extLst>
      <p:ext uri="{BB962C8B-B14F-4D97-AF65-F5344CB8AC3E}">
        <p14:creationId xmlns:p14="http://schemas.microsoft.com/office/powerpoint/2010/main" val="371759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381000" y="351934"/>
            <a:ext cx="1163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여러 개의 </a:t>
            </a:r>
            <a:r>
              <a:rPr lang="ko-KR" altLang="en-US" sz="4000" dirty="0" err="1"/>
              <a:t>마이크로서비스</a:t>
            </a:r>
            <a:r>
              <a:rPr lang="ko-KR" altLang="en-US" sz="4000" dirty="0"/>
              <a:t> 구성 패턴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7997F3-7328-4D1D-8A16-F6350249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3600" y="1306265"/>
            <a:ext cx="7650189" cy="5294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36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18A46C-80DE-45B5-9085-78194992AAD2}"/>
              </a:ext>
            </a:extLst>
          </p:cNvPr>
          <p:cNvSpPr txBox="1"/>
          <p:nvPr/>
        </p:nvSpPr>
        <p:spPr>
          <a:xfrm>
            <a:off x="685800" y="390034"/>
            <a:ext cx="1163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AWS </a:t>
            </a:r>
            <a:r>
              <a:rPr lang="ko-KR" altLang="en-US" sz="4000" dirty="0"/>
              <a:t>기반 </a:t>
            </a:r>
            <a:r>
              <a:rPr lang="ko-KR" altLang="en-US" sz="4000" dirty="0" err="1"/>
              <a:t>마이크로서비스</a:t>
            </a:r>
            <a:r>
              <a:rPr lang="ko-KR" altLang="en-US" sz="4000" dirty="0"/>
              <a:t> 아키텍처 패턴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8520E-165F-4428-8CDE-5E43B58D8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800" y="1221745"/>
            <a:ext cx="10664307" cy="5441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062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28626-B0F7-452C-A6B9-913B61190A9C}"/>
              </a:ext>
            </a:extLst>
          </p:cNvPr>
          <p:cNvSpPr txBox="1"/>
          <p:nvPr/>
        </p:nvSpPr>
        <p:spPr>
          <a:xfrm>
            <a:off x="1562101" y="2577870"/>
            <a:ext cx="9558779" cy="9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/>
              <a:t>2.</a:t>
            </a:r>
            <a:r>
              <a:rPr lang="ko-KR" altLang="en-US" sz="4400" dirty="0"/>
              <a:t> </a:t>
            </a:r>
            <a:r>
              <a:rPr lang="en-US" altLang="ko-KR" sz="4400" dirty="0"/>
              <a:t>JWT Token</a:t>
            </a:r>
            <a:r>
              <a:rPr lang="ko-KR" altLang="en-US" sz="4400" dirty="0"/>
              <a:t> 기반 인증 방식 </a:t>
            </a:r>
            <a:r>
              <a:rPr lang="en-US" altLang="ko-KR" sz="4400" dirty="0"/>
              <a:t>OAuth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3985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2EB88B-810C-074C-A519-69260B0380B8}"/>
              </a:ext>
            </a:extLst>
          </p:cNvPr>
          <p:cNvSpPr txBox="1"/>
          <p:nvPr/>
        </p:nvSpPr>
        <p:spPr>
          <a:xfrm>
            <a:off x="4255592" y="1229467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인증 방식과 토큰 방식 인증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83B5E5-5DE1-5A4D-A4EE-41130E48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1" y="2466667"/>
            <a:ext cx="5206899" cy="25815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2F09F1-88CE-004E-B3B1-96BD6DAC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700" y="2455307"/>
            <a:ext cx="5206900" cy="26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7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5119F6-7922-BE4B-90AA-F528A0F0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787650"/>
            <a:ext cx="6934200" cy="1282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CABA0F-15A0-1148-B63F-A775D8858108}"/>
              </a:ext>
            </a:extLst>
          </p:cNvPr>
          <p:cNvSpPr txBox="1"/>
          <p:nvPr/>
        </p:nvSpPr>
        <p:spPr>
          <a:xfrm>
            <a:off x="5122015" y="97155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JWT Token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93232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rgbClr val="3C495D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</TotalTime>
  <Words>211</Words>
  <Application>Microsoft Macintosh PowerPoint</Application>
  <PresentationFormat>와이드스크린</PresentationFormat>
  <Paragraphs>40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박지훈</dc:creator>
  <cp:lastModifiedBy>이강산</cp:lastModifiedBy>
  <cp:revision>20</cp:revision>
  <dcterms:created xsi:type="dcterms:W3CDTF">2020-11-19T21:58:16Z</dcterms:created>
  <dcterms:modified xsi:type="dcterms:W3CDTF">2020-11-20T03:38:13Z</dcterms:modified>
</cp:coreProperties>
</file>